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2" r:id="rId4"/>
    <p:sldId id="257" r:id="rId5"/>
    <p:sldId id="267" r:id="rId6"/>
    <p:sldId id="263" r:id="rId7"/>
    <p:sldId id="268" r:id="rId8"/>
    <p:sldId id="264" r:id="rId9"/>
    <p:sldId id="270" r:id="rId10"/>
    <p:sldId id="26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0988" autoAdjust="0"/>
  </p:normalViewPr>
  <p:slideViewPr>
    <p:cSldViewPr snapToGrid="0">
      <p:cViewPr varScale="1">
        <p:scale>
          <a:sx n="83" d="100"/>
          <a:sy n="83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94DDD-E40C-4742-93A7-782AB9DDAA00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CC125-4876-4C12-8330-9B3F723BE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7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CC125-4876-4C12-8330-9B3F723BEE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57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CC125-4876-4C12-8330-9B3F723BEE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38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C747-F33E-49FA-8F20-E0418D8E214F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36F-6F2D-4E74-BD54-1699E3E4D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2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C747-F33E-49FA-8F20-E0418D8E214F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36F-6F2D-4E74-BD54-1699E3E4D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08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C747-F33E-49FA-8F20-E0418D8E214F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36F-6F2D-4E74-BD54-1699E3E4D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54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C747-F33E-49FA-8F20-E0418D8E214F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36F-6F2D-4E74-BD54-1699E3E4D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C747-F33E-49FA-8F20-E0418D8E214F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36F-6F2D-4E74-BD54-1699E3E4D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C747-F33E-49FA-8F20-E0418D8E214F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36F-6F2D-4E74-BD54-1699E3E4D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0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C747-F33E-49FA-8F20-E0418D8E214F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36F-6F2D-4E74-BD54-1699E3E4D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51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C747-F33E-49FA-8F20-E0418D8E214F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36F-6F2D-4E74-BD54-1699E3E4D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5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C747-F33E-49FA-8F20-E0418D8E214F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36F-6F2D-4E74-BD54-1699E3E4D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40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C747-F33E-49FA-8F20-E0418D8E214F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36F-6F2D-4E74-BD54-1699E3E4D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21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C747-F33E-49FA-8F20-E0418D8E214F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A36F-6F2D-4E74-BD54-1699E3E4D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06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4C747-F33E-49FA-8F20-E0418D8E214F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DA36F-6F2D-4E74-BD54-1699E3E4D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7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117" t="43750" r="35370" b="32102"/>
          <a:stretch/>
        </p:blipFill>
        <p:spPr>
          <a:xfrm>
            <a:off x="7252856" y="4754764"/>
            <a:ext cx="4634345" cy="176645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020" t="27557" r="63921" b="26705"/>
          <a:stretch/>
        </p:blipFill>
        <p:spPr>
          <a:xfrm>
            <a:off x="214743" y="3803218"/>
            <a:ext cx="3574474" cy="45314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1194" t="31250" r="28763" b="11648"/>
          <a:stretch/>
        </p:blipFill>
        <p:spPr>
          <a:xfrm>
            <a:off x="228600" y="144463"/>
            <a:ext cx="2449860" cy="3492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8167" t="27841" r="65413" b="23864"/>
          <a:stretch/>
        </p:blipFill>
        <p:spPr>
          <a:xfrm>
            <a:off x="3027217" y="612053"/>
            <a:ext cx="2576946" cy="353290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6719" t="29546" r="28125" b="4375"/>
          <a:stretch/>
        </p:blipFill>
        <p:spPr>
          <a:xfrm>
            <a:off x="3807229" y="4257615"/>
            <a:ext cx="3327863" cy="2531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9233" t="25568" r="72017" b="28694"/>
          <a:stretch/>
        </p:blipFill>
        <p:spPr>
          <a:xfrm>
            <a:off x="5839690" y="1681681"/>
            <a:ext cx="1828800" cy="3345872"/>
          </a:xfrm>
          <a:prstGeom prst="rect">
            <a:avLst/>
          </a:prstGeom>
          <a:ln w="38100">
            <a:solidFill>
              <a:srgbClr val="0099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2642" t="42494" r="64986" b="19154"/>
          <a:stretch/>
        </p:blipFill>
        <p:spPr>
          <a:xfrm>
            <a:off x="7997535" y="612052"/>
            <a:ext cx="3047631" cy="391838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623" y="3415968"/>
            <a:ext cx="10550237" cy="1457988"/>
          </a:xfrm>
        </p:spPr>
        <p:txBody>
          <a:bodyPr>
            <a:noAutofit/>
          </a:bodyPr>
          <a:lstStyle/>
          <a:p>
            <a:r>
              <a:rPr lang="en-GB" sz="8800" b="1" dirty="0" smtClean="0">
                <a:solidFill>
                  <a:srgbClr val="FF0000"/>
                </a:solidFill>
              </a:rPr>
              <a:t>What </a:t>
            </a:r>
            <a:r>
              <a:rPr lang="en-GB" sz="8800" b="1" smtClean="0">
                <a:solidFill>
                  <a:srgbClr val="FF0000"/>
                </a:solidFill>
              </a:rPr>
              <a:t>is AS/A2</a:t>
            </a:r>
            <a:r>
              <a:rPr lang="en-GB" sz="8800" b="1" dirty="0" smtClean="0">
                <a:solidFill>
                  <a:srgbClr val="FF0000"/>
                </a:solidFill>
              </a:rPr>
              <a:t/>
            </a:r>
            <a:br>
              <a:rPr lang="en-GB" sz="8800" b="1" dirty="0" smtClean="0">
                <a:solidFill>
                  <a:srgbClr val="FF0000"/>
                </a:solidFill>
              </a:rPr>
            </a:br>
            <a:r>
              <a:rPr lang="en-GB" sz="8800" b="1" dirty="0" smtClean="0">
                <a:solidFill>
                  <a:srgbClr val="FF0000"/>
                </a:solidFill>
              </a:rPr>
              <a:t>Moving Image Art?</a:t>
            </a:r>
            <a:endParaRPr lang="en-GB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008000"/>
                </a:solidFill>
              </a:rPr>
              <a:t>MIA is for …….</a:t>
            </a:r>
            <a:endParaRPr lang="en-GB" sz="6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Film enthusiasts who genuinely enjoy film and want to learn </a:t>
            </a:r>
            <a:r>
              <a:rPr lang="en-GB" dirty="0" smtClean="0"/>
              <a:t>more</a:t>
            </a:r>
          </a:p>
          <a:p>
            <a:r>
              <a:rPr lang="en-GB" dirty="0" smtClean="0"/>
              <a:t>Student who what to learn about practical film making industry conventions </a:t>
            </a:r>
          </a:p>
          <a:p>
            <a:r>
              <a:rPr lang="en-GB" dirty="0" smtClean="0"/>
              <a:t> the theoretical </a:t>
            </a:r>
            <a:r>
              <a:rPr lang="en-GB" dirty="0"/>
              <a:t>side of film-making.</a:t>
            </a:r>
          </a:p>
          <a:p>
            <a:r>
              <a:rPr lang="en-GB" dirty="0" smtClean="0"/>
              <a:t>Students </a:t>
            </a:r>
            <a:r>
              <a:rPr lang="en-GB" dirty="0"/>
              <a:t>who understand that there is a lot of work to do with film theory.</a:t>
            </a:r>
          </a:p>
          <a:p>
            <a:r>
              <a:rPr lang="en-GB" dirty="0"/>
              <a:t>Creative and hardworking students who realise that there will be quite a bit of writing to do.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32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01140" y="1968183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009900"/>
                </a:solidFill>
              </a:rPr>
              <a:t>Any further Questions?</a:t>
            </a:r>
            <a:br>
              <a:rPr lang="en-GB" b="1" dirty="0" smtClean="0">
                <a:solidFill>
                  <a:srgbClr val="009900"/>
                </a:solidFill>
              </a:rPr>
            </a:br>
            <a:r>
              <a:rPr lang="en-GB" b="1" dirty="0" smtClean="0">
                <a:solidFill>
                  <a:srgbClr val="009900"/>
                </a:solidFill>
              </a:rPr>
              <a:t/>
            </a:r>
            <a:br>
              <a:rPr lang="en-GB" b="1" dirty="0" smtClean="0">
                <a:solidFill>
                  <a:srgbClr val="009900"/>
                </a:solidFill>
              </a:rPr>
            </a:br>
            <a:endParaRPr lang="en-GB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2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531" t="31874" r="29062" b="10938"/>
          <a:stretch/>
        </p:blipFill>
        <p:spPr>
          <a:xfrm>
            <a:off x="8469613" y="433388"/>
            <a:ext cx="3600137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9900"/>
                </a:solidFill>
              </a:rPr>
              <a:t>The Moving Image Arts  course is……</a:t>
            </a:r>
            <a:br>
              <a:rPr lang="en-GB" b="1" dirty="0" smtClean="0">
                <a:solidFill>
                  <a:srgbClr val="009900"/>
                </a:solidFill>
              </a:rPr>
            </a:br>
            <a:endParaRPr lang="en-GB" b="1" dirty="0">
              <a:solidFill>
                <a:srgbClr val="0099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937" t="35625" r="40547" b="10000"/>
          <a:stretch/>
        </p:blipFill>
        <p:spPr>
          <a:xfrm>
            <a:off x="8469614" y="3198097"/>
            <a:ext cx="3600136" cy="30262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50" y="1507808"/>
            <a:ext cx="8587410" cy="49158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The study </a:t>
            </a:r>
            <a:r>
              <a:rPr lang="en-GB" dirty="0"/>
              <a:t>and practice in </a:t>
            </a:r>
            <a:r>
              <a:rPr lang="en-GB" dirty="0" smtClean="0"/>
              <a:t>filmmaking industry conventions</a:t>
            </a:r>
          </a:p>
          <a:p>
            <a:r>
              <a:rPr lang="en-GB" dirty="0" smtClean="0"/>
              <a:t>you </a:t>
            </a:r>
            <a:r>
              <a:rPr lang="en-GB" dirty="0"/>
              <a:t>will be given the opportunity to develop creativity, knowledge and skills in the production of your own film </a:t>
            </a:r>
            <a:r>
              <a:rPr lang="en-GB" dirty="0" smtClean="0"/>
              <a:t>portfolios.</a:t>
            </a:r>
          </a:p>
          <a:p>
            <a:r>
              <a:rPr lang="en-GB" dirty="0" smtClean="0"/>
              <a:t>You </a:t>
            </a:r>
            <a:r>
              <a:rPr lang="en-GB" dirty="0"/>
              <a:t>will study a wide range of films and </a:t>
            </a:r>
            <a:r>
              <a:rPr lang="en-GB" dirty="0" smtClean="0"/>
              <a:t>practitioners throughout different eras </a:t>
            </a:r>
            <a:r>
              <a:rPr lang="en-GB" dirty="0"/>
              <a:t>to inform your own </a:t>
            </a:r>
            <a:r>
              <a:rPr lang="en-GB" dirty="0" smtClean="0"/>
              <a:t>ideas</a:t>
            </a:r>
          </a:p>
          <a:p>
            <a:r>
              <a:rPr lang="en-GB" dirty="0" smtClean="0"/>
              <a:t>You will </a:t>
            </a:r>
            <a:r>
              <a:rPr lang="en-GB" dirty="0"/>
              <a:t>acquire </a:t>
            </a:r>
            <a:r>
              <a:rPr lang="en-GB" dirty="0" smtClean="0"/>
              <a:t>industry skills </a:t>
            </a:r>
            <a:r>
              <a:rPr lang="en-GB" dirty="0"/>
              <a:t>in screen-writing, directing, camera work, lighting, production design, editing and </a:t>
            </a:r>
            <a:r>
              <a:rPr lang="en-GB" dirty="0" smtClean="0"/>
              <a:t>sound</a:t>
            </a:r>
          </a:p>
          <a:p>
            <a:r>
              <a:rPr lang="en-GB" dirty="0" smtClean="0"/>
              <a:t>You will create </a:t>
            </a:r>
            <a:r>
              <a:rPr lang="en-GB" dirty="0"/>
              <a:t>detailed, illustrated evidence of your research, planning </a:t>
            </a:r>
            <a:r>
              <a:rPr lang="en-GB" dirty="0" smtClean="0"/>
              <a:t> and </a:t>
            </a:r>
            <a:r>
              <a:rPr lang="en-GB" dirty="0"/>
              <a:t>design work. </a:t>
            </a:r>
            <a:endParaRPr lang="en-GB" dirty="0" smtClean="0"/>
          </a:p>
          <a:p>
            <a:r>
              <a:rPr lang="en-GB" dirty="0" smtClean="0"/>
              <a:t>A joint course with Kilkeel High at </a:t>
            </a:r>
            <a:r>
              <a:rPr lang="en-GB" dirty="0" smtClean="0"/>
              <a:t>AS/A Level</a:t>
            </a:r>
            <a:endParaRPr lang="en-GB" dirty="0" smtClean="0"/>
          </a:p>
          <a:p>
            <a:r>
              <a:rPr lang="en-GB" dirty="0" smtClean="0"/>
              <a:t>A course that is offered at many Universities as </a:t>
            </a:r>
            <a:r>
              <a:rPr lang="en-GB" dirty="0" smtClean="0"/>
              <a:t>e.g. </a:t>
            </a:r>
            <a:r>
              <a:rPr lang="en-GB" dirty="0" smtClean="0"/>
              <a:t>Film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3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342265"/>
            <a:ext cx="12192000" cy="86931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9900"/>
                </a:solidFill>
              </a:rPr>
              <a:t>What can I do with a qualification in </a:t>
            </a:r>
            <a:r>
              <a:rPr lang="en-GB" b="1" dirty="0" smtClean="0">
                <a:solidFill>
                  <a:srgbClr val="009900"/>
                </a:solidFill>
              </a:rPr>
              <a:t>Moving </a:t>
            </a:r>
            <a:r>
              <a:rPr lang="en-GB" b="1" dirty="0">
                <a:solidFill>
                  <a:srgbClr val="009900"/>
                </a:solidFill>
              </a:rPr>
              <a:t>Image Arts?</a:t>
            </a:r>
            <a:r>
              <a:rPr lang="en-GB" dirty="0">
                <a:solidFill>
                  <a:srgbClr val="009900"/>
                </a:solidFill>
              </a:rPr>
              <a:t> </a:t>
            </a:r>
            <a:r>
              <a:rPr lang="en-GB" dirty="0"/>
              <a:t>	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2563653"/>
            <a:ext cx="10515600" cy="3813780"/>
          </a:xfrm>
        </p:spPr>
        <p:txBody>
          <a:bodyPr>
            <a:normAutofit/>
          </a:bodyPr>
          <a:lstStyle/>
          <a:p>
            <a:r>
              <a:rPr lang="en-GB" sz="2700" dirty="0"/>
              <a:t>The rapid growth of digital and online media means that there is great demand for moving image content </a:t>
            </a:r>
            <a:r>
              <a:rPr lang="en-GB" sz="2700" dirty="0" smtClean="0"/>
              <a:t>worldwide and increasingly in Ireland </a:t>
            </a:r>
            <a:r>
              <a:rPr lang="en-GB" sz="2700" dirty="0" smtClean="0"/>
              <a:t>e.g. </a:t>
            </a:r>
            <a:r>
              <a:rPr lang="en-GB" sz="2700" dirty="0" smtClean="0"/>
              <a:t>Game of Thrones, Derry Girls </a:t>
            </a:r>
          </a:p>
          <a:p>
            <a:r>
              <a:rPr lang="en-GB" sz="2700" dirty="0" smtClean="0"/>
              <a:t>Opportunities not </a:t>
            </a:r>
            <a:r>
              <a:rPr lang="en-GB" sz="2700" dirty="0"/>
              <a:t>only in the </a:t>
            </a:r>
            <a:r>
              <a:rPr lang="en-GB" sz="2700" dirty="0" smtClean="0"/>
              <a:t>film, TV </a:t>
            </a:r>
            <a:r>
              <a:rPr lang="en-GB" sz="2700" dirty="0"/>
              <a:t>and gaming </a:t>
            </a:r>
            <a:r>
              <a:rPr lang="en-GB" sz="2700" dirty="0" smtClean="0"/>
              <a:t>industries </a:t>
            </a:r>
          </a:p>
          <a:p>
            <a:pPr marL="0" indent="0">
              <a:buNone/>
            </a:pPr>
            <a:r>
              <a:rPr lang="en-GB" sz="2700" dirty="0"/>
              <a:t> </a:t>
            </a:r>
            <a:r>
              <a:rPr lang="en-GB" sz="2700" dirty="0" smtClean="0"/>
              <a:t>  but </a:t>
            </a:r>
            <a:r>
              <a:rPr lang="en-GB" sz="2700" dirty="0"/>
              <a:t>also in a wide number of other areas, including PR, marketing, </a:t>
            </a:r>
            <a:r>
              <a:rPr lang="en-GB" sz="2700" dirty="0" smtClean="0"/>
              <a:t>             advertising </a:t>
            </a:r>
            <a:r>
              <a:rPr lang="en-GB" sz="2700" dirty="0"/>
              <a:t>and journalism. 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0" y="800735"/>
            <a:ext cx="2763520" cy="1554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779938"/>
            <a:ext cx="2763520" cy="1554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775" y="754062"/>
            <a:ext cx="2855524" cy="1534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79" y="766286"/>
            <a:ext cx="2707076" cy="1522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7" y="5257532"/>
            <a:ext cx="2647525" cy="14892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95142" y="1940917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D</a:t>
            </a:r>
            <a:r>
              <a:rPr lang="en-GB" b="1" dirty="0" smtClean="0">
                <a:solidFill>
                  <a:schemeClr val="bg1"/>
                </a:solidFill>
              </a:rPr>
              <a:t>irector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4099" y="6377433"/>
            <a:ext cx="105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</a:t>
            </a:r>
            <a:r>
              <a:rPr lang="en-GB" b="1" dirty="0" smtClean="0">
                <a:solidFill>
                  <a:schemeClr val="bg1"/>
                </a:solidFill>
              </a:rPr>
              <a:t>roducer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21" y="5174573"/>
            <a:ext cx="2595877" cy="16304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36361" y="6377433"/>
            <a:ext cx="2105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Production designer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23944" y="1763563"/>
            <a:ext cx="1986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Camera operator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97308" y="1940917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 Sound designer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19477" y="1940917"/>
            <a:ext cx="756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Editor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98" y="5099370"/>
            <a:ext cx="2648936" cy="17586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60601" y="6488668"/>
            <a:ext cx="1898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 Cinematographer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09" y="5210604"/>
            <a:ext cx="2485511" cy="15943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104376" y="6377433"/>
            <a:ext cx="2486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Director of photography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668" y="215741"/>
            <a:ext cx="9128760" cy="1075055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9900"/>
                </a:solidFill>
              </a:rPr>
              <a:t>Employability Key Skills &amp; Qualities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220" y="13365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Moving Image Arts provides a range of practical, transferable </a:t>
            </a:r>
          </a:p>
          <a:p>
            <a:pPr marL="0" indent="0">
              <a:buNone/>
            </a:pPr>
            <a:r>
              <a:rPr lang="en-GB" dirty="0" smtClean="0"/>
              <a:t>skills, the type of skills every employer looks for; </a:t>
            </a:r>
          </a:p>
          <a:p>
            <a:pPr lvl="1"/>
            <a:r>
              <a:rPr lang="en-GB" sz="2800" dirty="0" smtClean="0"/>
              <a:t>the ability to come up with ideas </a:t>
            </a:r>
          </a:p>
          <a:p>
            <a:pPr lvl="1"/>
            <a:r>
              <a:rPr lang="en-GB" sz="2800" dirty="0" smtClean="0"/>
              <a:t>to problem-solve</a:t>
            </a:r>
          </a:p>
          <a:p>
            <a:pPr lvl="1"/>
            <a:r>
              <a:rPr lang="en-GB" sz="2800" dirty="0" smtClean="0"/>
              <a:t>to be able to work in a team </a:t>
            </a:r>
          </a:p>
          <a:p>
            <a:pPr lvl="1"/>
            <a:r>
              <a:rPr lang="en-GB" sz="2800" dirty="0" smtClean="0"/>
              <a:t>to meet deadlines </a:t>
            </a:r>
          </a:p>
          <a:p>
            <a:pPr lvl="1"/>
            <a:r>
              <a:rPr lang="en-GB" sz="2800" dirty="0" smtClean="0"/>
              <a:t>to be self-motivated and </a:t>
            </a:r>
          </a:p>
          <a:p>
            <a:pPr lvl="1"/>
            <a:r>
              <a:rPr lang="en-GB" sz="2800" dirty="0" smtClean="0"/>
              <a:t>to be able manage a project successfully from start </a:t>
            </a:r>
          </a:p>
          <a:p>
            <a:pPr marL="457200" lvl="1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to completion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68" y="5586809"/>
            <a:ext cx="2129707" cy="1239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" y="5554980"/>
            <a:ext cx="2111520" cy="1303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" y="4434840"/>
            <a:ext cx="2111520" cy="1120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07" y="3501390"/>
            <a:ext cx="2276475" cy="933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07" y="1977390"/>
            <a:ext cx="2276475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30" y="500936"/>
            <a:ext cx="2343150" cy="156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23" y="5554980"/>
            <a:ext cx="1850880" cy="1352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03" y="5554980"/>
            <a:ext cx="1915984" cy="1271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87" y="5586809"/>
            <a:ext cx="1915984" cy="1282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671" y="5466142"/>
            <a:ext cx="17621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36" y="3816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>
                <a:solidFill>
                  <a:srgbClr val="008000"/>
                </a:solidFill>
              </a:rPr>
              <a:t>In the </a:t>
            </a:r>
            <a:r>
              <a:rPr lang="en-GB" sz="3200" dirty="0">
                <a:solidFill>
                  <a:srgbClr val="008000"/>
                </a:solidFill>
              </a:rPr>
              <a:t>study of M</a:t>
            </a:r>
            <a:r>
              <a:rPr lang="en-GB" sz="3200" dirty="0" smtClean="0">
                <a:solidFill>
                  <a:srgbClr val="008000"/>
                </a:solidFill>
              </a:rPr>
              <a:t>oving Image you should gain understanding </a:t>
            </a:r>
            <a:r>
              <a:rPr lang="en-GB" sz="3200" dirty="0">
                <a:solidFill>
                  <a:srgbClr val="008000"/>
                </a:solidFill>
              </a:rPr>
              <a:t>of </a:t>
            </a:r>
            <a:r>
              <a:rPr lang="en-GB" sz="3200" dirty="0" smtClean="0">
                <a:solidFill>
                  <a:srgbClr val="008000"/>
                </a:solidFill>
              </a:rPr>
              <a:t>5 film language </a:t>
            </a:r>
            <a:r>
              <a:rPr lang="en-GB" sz="3200" dirty="0">
                <a:solidFill>
                  <a:srgbClr val="008000"/>
                </a:solidFill>
              </a:rPr>
              <a:t>areas:</a:t>
            </a:r>
          </a:p>
          <a:p>
            <a:r>
              <a:rPr lang="en-GB" dirty="0" smtClean="0">
                <a:solidFill>
                  <a:srgbClr val="008000"/>
                </a:solidFill>
              </a:rPr>
              <a:t>camera</a:t>
            </a:r>
            <a:r>
              <a:rPr lang="en-GB" dirty="0" smtClean="0"/>
              <a:t>; how it moves and purpose</a:t>
            </a:r>
            <a:endParaRPr lang="en-GB" dirty="0"/>
          </a:p>
          <a:p>
            <a:r>
              <a:rPr lang="en-GB" dirty="0" smtClean="0">
                <a:solidFill>
                  <a:srgbClr val="008000"/>
                </a:solidFill>
              </a:rPr>
              <a:t>editing</a:t>
            </a:r>
            <a:r>
              <a:rPr lang="en-GB" dirty="0" smtClean="0"/>
              <a:t>; types and purpose</a:t>
            </a:r>
            <a:endParaRPr lang="en-GB" dirty="0"/>
          </a:p>
          <a:p>
            <a:r>
              <a:rPr lang="en-GB" dirty="0" smtClean="0">
                <a:solidFill>
                  <a:srgbClr val="008000"/>
                </a:solidFill>
              </a:rPr>
              <a:t>sound</a:t>
            </a:r>
            <a:r>
              <a:rPr lang="en-GB" dirty="0" smtClean="0"/>
              <a:t>; types and purpose</a:t>
            </a:r>
            <a:endParaRPr lang="en-GB" dirty="0"/>
          </a:p>
          <a:p>
            <a:r>
              <a:rPr lang="en-GB" dirty="0" smtClean="0">
                <a:solidFill>
                  <a:srgbClr val="008000"/>
                </a:solidFill>
              </a:rPr>
              <a:t>lighting</a:t>
            </a:r>
            <a:r>
              <a:rPr lang="en-GB" dirty="0">
                <a:solidFill>
                  <a:srgbClr val="008000"/>
                </a:solidFill>
              </a:rPr>
              <a:t>; </a:t>
            </a:r>
            <a:r>
              <a:rPr lang="en-GB" dirty="0" smtClean="0">
                <a:solidFill>
                  <a:srgbClr val="008000"/>
                </a:solidFill>
              </a:rPr>
              <a:t>types </a:t>
            </a:r>
            <a:r>
              <a:rPr lang="en-GB" dirty="0" smtClean="0"/>
              <a:t>and purpose</a:t>
            </a:r>
            <a:endParaRPr lang="en-GB" dirty="0"/>
          </a:p>
          <a:p>
            <a:r>
              <a:rPr lang="en-GB" dirty="0" err="1" smtClean="0">
                <a:solidFill>
                  <a:srgbClr val="008000"/>
                </a:solidFill>
              </a:rPr>
              <a:t>mise</a:t>
            </a:r>
            <a:r>
              <a:rPr lang="en-GB" dirty="0" smtClean="0">
                <a:solidFill>
                  <a:srgbClr val="008000"/>
                </a:solidFill>
              </a:rPr>
              <a:t>-</a:t>
            </a:r>
            <a:r>
              <a:rPr lang="en-GB" dirty="0" err="1" smtClean="0">
                <a:solidFill>
                  <a:srgbClr val="008000"/>
                </a:solidFill>
              </a:rPr>
              <a:t>en</a:t>
            </a:r>
            <a:r>
              <a:rPr lang="en-GB" dirty="0" smtClean="0">
                <a:solidFill>
                  <a:srgbClr val="008000"/>
                </a:solidFill>
              </a:rPr>
              <a:t>-scène</a:t>
            </a:r>
            <a:r>
              <a:rPr lang="en-GB" dirty="0" smtClean="0"/>
              <a:t>. purpose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4092" y="4130178"/>
            <a:ext cx="108411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0" i="0" u="none" strike="noStrike" baseline="0" dirty="0" smtClean="0"/>
              <a:t>And knowledge of</a:t>
            </a:r>
          </a:p>
          <a:p>
            <a:r>
              <a:rPr lang="en-GB" sz="2800" b="1" dirty="0" smtClean="0">
                <a:solidFill>
                  <a:srgbClr val="008000"/>
                </a:solidFill>
              </a:rPr>
              <a:t>Film Genre</a:t>
            </a:r>
            <a:endParaRPr lang="en-GB" sz="2800" b="1" i="0" u="none" strike="noStrike" baseline="0" dirty="0" smtClean="0">
              <a:solidFill>
                <a:srgbClr val="008000"/>
              </a:solidFill>
            </a:endParaRPr>
          </a:p>
          <a:p>
            <a:r>
              <a:rPr lang="en-GB" sz="2800" b="1" dirty="0" smtClean="0">
                <a:solidFill>
                  <a:srgbClr val="008000"/>
                </a:solidFill>
              </a:rPr>
              <a:t>live-action </a:t>
            </a:r>
            <a:r>
              <a:rPr lang="en-GB" sz="2800" b="1" dirty="0">
                <a:solidFill>
                  <a:srgbClr val="008000"/>
                </a:solidFill>
              </a:rPr>
              <a:t>film</a:t>
            </a:r>
            <a:r>
              <a:rPr lang="en-GB" sz="2800" dirty="0"/>
              <a:t>, which refers to live-action fictional narrative films; and</a:t>
            </a:r>
          </a:p>
          <a:p>
            <a:r>
              <a:rPr lang="en-GB" sz="2800" b="1" dirty="0" smtClean="0">
                <a:solidFill>
                  <a:srgbClr val="008000"/>
                </a:solidFill>
              </a:rPr>
              <a:t>animated </a:t>
            </a:r>
            <a:r>
              <a:rPr lang="en-GB" sz="2800" b="1" dirty="0">
                <a:solidFill>
                  <a:srgbClr val="008000"/>
                </a:solidFill>
              </a:rPr>
              <a:t>film</a:t>
            </a:r>
            <a:r>
              <a:rPr lang="en-GB" sz="2800" dirty="0"/>
              <a:t>, which refers to rostrum, stop-motion and </a:t>
            </a:r>
            <a:r>
              <a:rPr lang="en-GB" sz="2800" dirty="0" smtClean="0"/>
              <a:t>computer-generated imagery </a:t>
            </a:r>
            <a:r>
              <a:rPr lang="en-GB" sz="2800" dirty="0"/>
              <a:t>(CGI) animated narrative films.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85" y="1086172"/>
            <a:ext cx="3901787" cy="36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1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31" t="19035" r="3835" b="40497"/>
          <a:stretch/>
        </p:blipFill>
        <p:spPr>
          <a:xfrm>
            <a:off x="162868" y="137160"/>
            <a:ext cx="11942618" cy="5897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6140" y="200179"/>
            <a:ext cx="1097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2">
                    <a:lumMod val="25000"/>
                  </a:schemeClr>
                </a:solidFill>
              </a:rPr>
              <a:t>AS</a:t>
            </a:r>
            <a:endParaRPr lang="en-GB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2480" y="3299257"/>
            <a:ext cx="22174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2000-2700 words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554" y="3668589"/>
            <a:ext cx="464804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20-30 A4 pages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aprox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. visual and written work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2150" y="2305288"/>
            <a:ext cx="22174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331" t="19035" r="3835" b="40497"/>
          <a:stretch/>
        </p:blipFill>
        <p:spPr>
          <a:xfrm>
            <a:off x="0" y="148884"/>
            <a:ext cx="11942618" cy="5897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3391" t="65342" r="45139" b="22092"/>
          <a:stretch/>
        </p:blipFill>
        <p:spPr>
          <a:xfrm>
            <a:off x="1749099" y="3257844"/>
            <a:ext cx="5915154" cy="17713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80" y="2834640"/>
            <a:ext cx="11201400" cy="3372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31" t="59592" r="3835" b="27554"/>
          <a:stretch/>
        </p:blipFill>
        <p:spPr>
          <a:xfrm>
            <a:off x="0" y="1485900"/>
            <a:ext cx="11942618" cy="1611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9099" y="3737489"/>
            <a:ext cx="7174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Online Mock Exam in Term 2:  January/ February</a:t>
            </a:r>
          </a:p>
          <a:p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Online Exam takes place in school in Term 3 April/May</a:t>
            </a:r>
          </a:p>
          <a:p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2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77" t="17942" r="4889" b="72176"/>
          <a:stretch/>
        </p:blipFill>
        <p:spPr>
          <a:xfrm>
            <a:off x="89208" y="0"/>
            <a:ext cx="11942618" cy="1210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24" t="53125" r="4687" b="14204"/>
          <a:stretch/>
        </p:blipFill>
        <p:spPr>
          <a:xfrm>
            <a:off x="343408" y="1210962"/>
            <a:ext cx="11688418" cy="4893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1426" y="195299"/>
            <a:ext cx="1097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2">
                    <a:lumMod val="25000"/>
                  </a:schemeClr>
                </a:solidFill>
              </a:rPr>
              <a:t>A2</a:t>
            </a:r>
            <a:endParaRPr lang="en-GB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69680" y="1815791"/>
            <a:ext cx="22174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2000-2700 words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3542" y="2789953"/>
            <a:ext cx="22174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20-30 A4 pages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9043" y="5919572"/>
            <a:ext cx="7919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The Online Exam will test knowledge of film language, era’s, genres from AS andA2</a:t>
            </a:r>
          </a:p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Mock term 2: January 	Online Exam Term3 May/June</a:t>
            </a:r>
          </a:p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008000"/>
                </a:solidFill>
              </a:rPr>
              <a:t>MIA is not for…..</a:t>
            </a:r>
            <a:endParaRPr lang="en-GB" sz="6000" dirty="0">
              <a:solidFill>
                <a:srgbClr val="008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Students  who fancy having a go with a camera and think it can be completed in a weekend</a:t>
            </a:r>
            <a:endParaRPr lang="en-GB" dirty="0"/>
          </a:p>
          <a:p>
            <a:r>
              <a:rPr lang="en-GB" dirty="0" smtClean="0"/>
              <a:t>Students who believe that Moving Image Arts is about watching films</a:t>
            </a:r>
          </a:p>
          <a:p>
            <a:r>
              <a:rPr lang="en-GB" dirty="0" smtClean="0"/>
              <a:t>Students who thinks you will be writing less- you will be analysing film in as much detail as you study a novel!</a:t>
            </a:r>
          </a:p>
          <a:p>
            <a:r>
              <a:rPr lang="en-GB" dirty="0" smtClean="0"/>
              <a:t>Students who thinks that making a film or using editing software is easy.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86736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566</Words>
  <Application>Microsoft Office PowerPoint</Application>
  <PresentationFormat>Widescreen</PresentationFormat>
  <Paragraphs>66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What is AS/A2 Moving Image Art?</vt:lpstr>
      <vt:lpstr>The Moving Image Arts  course is…… </vt:lpstr>
      <vt:lpstr>What can I do with a qualification in Moving Image Arts?   </vt:lpstr>
      <vt:lpstr>Employability Key Skills &amp; Qualities</vt:lpstr>
      <vt:lpstr>PowerPoint Presentation</vt:lpstr>
      <vt:lpstr>PowerPoint Presentation</vt:lpstr>
      <vt:lpstr>PowerPoint Presentation</vt:lpstr>
      <vt:lpstr>PowerPoint Presentation</vt:lpstr>
      <vt:lpstr>MIA is not for…..</vt:lpstr>
      <vt:lpstr>MIA is for …….</vt:lpstr>
      <vt:lpstr>Any further Questions?  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moving Image Art?</dc:title>
  <dc:creator>J Grant</dc:creator>
  <cp:lastModifiedBy>A Hill</cp:lastModifiedBy>
  <cp:revision>20</cp:revision>
  <dcterms:created xsi:type="dcterms:W3CDTF">2018-01-19T12:44:28Z</dcterms:created>
  <dcterms:modified xsi:type="dcterms:W3CDTF">2022-01-10T10:41:47Z</dcterms:modified>
</cp:coreProperties>
</file>